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1CC0BC89-BC92-4449-B7C1-B9DCE96D750E}" type="datetimeFigureOut">
              <a:rPr lang="en-US" smtClean="0"/>
              <a:t>4/16/2017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2167771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CC0BC89-BC92-4449-B7C1-B9DCE96D750E}" type="datetimeFigureOut">
              <a:rPr lang="en-US" smtClean="0"/>
              <a:t>4/16/2017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604018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CC0BC89-BC92-4449-B7C1-B9DCE96D750E}" type="datetimeFigureOut">
              <a:rPr lang="en-US" smtClean="0"/>
              <a:t>4/16/2017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2392389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1CC0BC89-BC92-4449-B7C1-B9DCE96D750E}" type="datetimeFigureOut">
              <a:rPr lang="en-US" smtClean="0"/>
              <a:t>4/16/2017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133876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CC0BC89-BC92-4449-B7C1-B9DCE96D750E}" type="datetimeFigureOut">
              <a:rPr lang="en-US" smtClean="0"/>
              <a:t>4/16/2017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2291872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1CC0BC89-BC92-4449-B7C1-B9DCE96D750E}" type="datetimeFigureOut">
              <a:rPr lang="en-US" smtClean="0"/>
              <a:t>4/16/2017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4167790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1CC0BC89-BC92-4449-B7C1-B9DCE96D750E}" type="datetimeFigureOut">
              <a:rPr lang="en-US" smtClean="0"/>
              <a:t>4/16/2017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839106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1CC0BC89-BC92-4449-B7C1-B9DCE96D750E}" type="datetimeFigureOut">
              <a:rPr lang="en-US" smtClean="0"/>
              <a:t>4/16/2017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159767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C0BC89-BC92-4449-B7C1-B9DCE96D750E}" type="datetimeFigureOut">
              <a:rPr lang="en-US" smtClean="0"/>
              <a:t>4/16/2017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1393927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CC0BC89-BC92-4449-B7C1-B9DCE96D750E}" type="datetimeFigureOut">
              <a:rPr lang="en-US" smtClean="0"/>
              <a:t>4/16/2017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218157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CC0BC89-BC92-4449-B7C1-B9DCE96D750E}" type="datetimeFigureOut">
              <a:rPr lang="en-US" smtClean="0"/>
              <a:t>4/16/2017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C8354-0985-44DC-95EB-4A8A6D053458}" type="slidenum">
              <a:rPr lang="en-US" smtClean="0"/>
              <a:t>‹#›</a:t>
            </a:fld>
            <a:endParaRPr lang="en-US"/>
          </a:p>
        </p:txBody>
      </p:sp>
    </p:spTree>
    <p:extLst>
      <p:ext uri="{BB962C8B-B14F-4D97-AF65-F5344CB8AC3E}">
        <p14:creationId xmlns:p14="http://schemas.microsoft.com/office/powerpoint/2010/main" val="2769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C0BC89-BC92-4449-B7C1-B9DCE96D750E}" type="datetimeFigureOut">
              <a:rPr lang="en-US" smtClean="0"/>
              <a:t>4/16/2017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7C8354-0985-44DC-95EB-4A8A6D053458}" type="slidenum">
              <a:rPr lang="en-US" smtClean="0"/>
              <a:t>‹#›</a:t>
            </a:fld>
            <a:endParaRPr lang="en-US"/>
          </a:p>
        </p:txBody>
      </p:sp>
    </p:spTree>
    <p:extLst>
      <p:ext uri="{BB962C8B-B14F-4D97-AF65-F5344CB8AC3E}">
        <p14:creationId xmlns:p14="http://schemas.microsoft.com/office/powerpoint/2010/main" val="3529316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C00000"/>
                </a:solidFill>
              </a:rPr>
              <a:t>Hinduism</a:t>
            </a:r>
          </a:p>
        </p:txBody>
      </p:sp>
      <p:sp>
        <p:nvSpPr>
          <p:cNvPr id="3" name="Subtitle 2"/>
          <p:cNvSpPr>
            <a:spLocks noGrp="1"/>
          </p:cNvSpPr>
          <p:nvPr>
            <p:ph type="subTitle" idx="1"/>
          </p:nvPr>
        </p:nvSpPr>
        <p:spPr/>
        <p:txBody>
          <a:bodyPr>
            <a:normAutofit/>
          </a:bodyPr>
          <a:lstStyle/>
          <a:p>
            <a:r>
              <a:rPr lang="en-US" sz="3200" b="1" dirty="0">
                <a:solidFill>
                  <a:srgbClr val="C00000"/>
                </a:solidFill>
              </a:rPr>
              <a:t>10 basic Questions and Answers</a:t>
            </a:r>
          </a:p>
        </p:txBody>
      </p:sp>
      <p:sp>
        <p:nvSpPr>
          <p:cNvPr id="4" name="Rectangle 3"/>
          <p:cNvSpPr/>
          <p:nvPr/>
        </p:nvSpPr>
        <p:spPr>
          <a:xfrm>
            <a:off x="2244436" y="5710490"/>
            <a:ext cx="8728363" cy="369332"/>
          </a:xfrm>
          <a:prstGeom prst="rect">
            <a:avLst/>
          </a:prstGeom>
        </p:spPr>
        <p:txBody>
          <a:bodyPr wrap="square">
            <a:spAutoFit/>
          </a:bodyPr>
          <a:lstStyle/>
          <a:p>
            <a:r>
              <a:rPr lang="en-US" dirty="0"/>
              <a:t>https://www.hinduismtoday.com/modules/smartsection/item.php?itemid=1327</a:t>
            </a:r>
          </a:p>
        </p:txBody>
      </p:sp>
    </p:spTree>
    <p:extLst>
      <p:ext uri="{BB962C8B-B14F-4D97-AF65-F5344CB8AC3E}">
        <p14:creationId xmlns:p14="http://schemas.microsoft.com/office/powerpoint/2010/main" val="538022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C00000"/>
                </a:solidFill>
                <a:effectLst/>
              </a:rPr>
              <a:t>Are the Gods of Hinduism really married?</a:t>
            </a:r>
            <a:endParaRPr lang="en-US" dirty="0">
              <a:solidFill>
                <a:srgbClr val="C00000"/>
              </a:solidFill>
            </a:endParaRPr>
          </a:p>
        </p:txBody>
      </p:sp>
      <p:sp>
        <p:nvSpPr>
          <p:cNvPr id="3" name="Content Placeholder 2"/>
          <p:cNvSpPr>
            <a:spLocks noGrp="1"/>
          </p:cNvSpPr>
          <p:nvPr>
            <p:ph idx="1"/>
          </p:nvPr>
        </p:nvSpPr>
        <p:spPr>
          <a:xfrm>
            <a:off x="838200" y="1325563"/>
            <a:ext cx="10515600" cy="4351338"/>
          </a:xfrm>
        </p:spPr>
        <p:txBody>
          <a:bodyPr/>
          <a:lstStyle/>
          <a:p>
            <a:pPr marL="0" indent="0">
              <a:buNone/>
            </a:pPr>
            <a:r>
              <a:rPr lang="en-US" b="1" dirty="0">
                <a:effectLst/>
              </a:rPr>
              <a:t>It is true that God is often depicted with a spouse in our traditional stories. However, on a deeper philosophical level, the Supreme Being and the Gods are neither male nor female and are therefore not married.</a:t>
            </a:r>
          </a:p>
          <a:p>
            <a:pPr marL="0" indent="0">
              <a:buNone/>
            </a:pPr>
            <a:r>
              <a:rPr lang="en-US" sz="2400" dirty="0">
                <a:effectLst/>
              </a:rPr>
              <a:t>In popular, village </a:t>
            </a:r>
            <a:r>
              <a:rPr lang="en-US" sz="2400" dirty="0" err="1">
                <a:effectLst/>
              </a:rPr>
              <a:t>hinduism</a:t>
            </a:r>
            <a:r>
              <a:rPr lang="en-US" sz="2400" dirty="0">
                <a:effectLst/>
              </a:rPr>
              <a:t> God is represented as male, and God's energy, or Shakti, is personified as His spouse --for example, Vishnu and Lakshmi. In Hindu temples, art and mythology, God is everywhere seen as the beloved, divine couple. Philosophically, however, the caution is always made that God and God's energy are One, and the metaphor of the inseparable divine couple serves only to illustrate this Oneness. </a:t>
            </a:r>
            <a:endParaRPr lang="en-US" sz="2400" dirty="0"/>
          </a:p>
        </p:txBody>
      </p:sp>
    </p:spTree>
    <p:extLst>
      <p:ext uri="{BB962C8B-B14F-4D97-AF65-F5344CB8AC3E}">
        <p14:creationId xmlns:p14="http://schemas.microsoft.com/office/powerpoint/2010/main" val="77416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1888"/>
            <a:ext cx="10515600" cy="1325563"/>
          </a:xfrm>
        </p:spPr>
        <p:txBody>
          <a:bodyPr/>
          <a:lstStyle/>
          <a:p>
            <a:r>
              <a:rPr lang="en-US" b="1" dirty="0">
                <a:solidFill>
                  <a:srgbClr val="C00000"/>
                </a:solidFill>
                <a:effectLst/>
              </a:rPr>
              <a:t>What about caste and untouchability?</a:t>
            </a:r>
            <a:endParaRPr lang="en-US" dirty="0">
              <a:solidFill>
                <a:srgbClr val="C00000"/>
              </a:solidFill>
            </a:endParaRPr>
          </a:p>
        </p:txBody>
      </p:sp>
      <p:sp>
        <p:nvSpPr>
          <p:cNvPr id="3" name="Content Placeholder 2"/>
          <p:cNvSpPr>
            <a:spLocks noGrp="1"/>
          </p:cNvSpPr>
          <p:nvPr>
            <p:ph idx="1"/>
          </p:nvPr>
        </p:nvSpPr>
        <p:spPr>
          <a:xfrm>
            <a:off x="838200" y="1427451"/>
            <a:ext cx="10515600" cy="4351338"/>
          </a:xfrm>
        </p:spPr>
        <p:txBody>
          <a:bodyPr/>
          <a:lstStyle/>
          <a:p>
            <a:pPr marL="0" indent="0">
              <a:buNone/>
            </a:pPr>
            <a:r>
              <a:rPr lang="en-US" b="1" dirty="0">
                <a:effectLst/>
              </a:rPr>
              <a:t>Caste is the hereditary division of Indian society based on occupation. The lowest class, deemed untouchables, suffer from discrimination and mistreatment. It is illegal in India to discriminate against, abuse or insult anyone on the basis of caste.</a:t>
            </a:r>
            <a:endParaRPr lang="en-US" dirty="0"/>
          </a:p>
        </p:txBody>
      </p:sp>
    </p:spTree>
    <p:extLst>
      <p:ext uri="{BB962C8B-B14F-4D97-AF65-F5344CB8AC3E}">
        <p14:creationId xmlns:p14="http://schemas.microsoft.com/office/powerpoint/2010/main" val="801846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Why does Hinduism have so many Gods?</a:t>
            </a:r>
            <a:endParaRPr lang="en-US" dirty="0">
              <a:solidFill>
                <a:srgbClr val="C00000"/>
              </a:solidFill>
            </a:endParaRPr>
          </a:p>
        </p:txBody>
      </p:sp>
      <p:sp>
        <p:nvSpPr>
          <p:cNvPr id="3" name="Content Placeholder 2"/>
          <p:cNvSpPr>
            <a:spLocks noGrp="1"/>
          </p:cNvSpPr>
          <p:nvPr>
            <p:ph idx="1"/>
          </p:nvPr>
        </p:nvSpPr>
        <p:spPr>
          <a:xfrm>
            <a:off x="838200" y="1454726"/>
            <a:ext cx="10515600" cy="5403273"/>
          </a:xfrm>
        </p:spPr>
        <p:txBody>
          <a:bodyPr>
            <a:normAutofit/>
          </a:bodyPr>
          <a:lstStyle/>
          <a:p>
            <a:pPr marL="0" indent="0">
              <a:buNone/>
            </a:pPr>
            <a:r>
              <a:rPr lang="en-US" b="1" dirty="0">
                <a:effectLst/>
              </a:rPr>
              <a:t>Hindus all believe in one Supreme God who created the universe. He is all-pervasive (present everywhere). He created many Gods, highly  advanced spiritual beings, to be His helpers.</a:t>
            </a:r>
          </a:p>
          <a:p>
            <a:pPr marL="0" indent="0">
              <a:buNone/>
            </a:pPr>
            <a:endParaRPr lang="en-US" sz="2400" dirty="0">
              <a:effectLst/>
            </a:endParaRPr>
          </a:p>
          <a:p>
            <a:pPr marL="0" indent="0">
              <a:buNone/>
            </a:pPr>
            <a:r>
              <a:rPr lang="en-US" sz="2400" dirty="0">
                <a:effectLst/>
              </a:rPr>
              <a:t>Hindus all worship one Supreme Being, though by different names. This is because the people of India with different languages and cultures have understood the one God in their own distinct way. Through history there arose four principal Hindu denominations--Saivism, Shaktism, Vaishnavism and </a:t>
            </a:r>
            <a:r>
              <a:rPr lang="en-US" sz="2400" dirty="0" err="1">
                <a:effectLst/>
              </a:rPr>
              <a:t>Smartism</a:t>
            </a:r>
            <a:r>
              <a:rPr lang="en-US" sz="2400" dirty="0">
                <a:effectLst/>
              </a:rPr>
              <a:t>. For </a:t>
            </a:r>
            <a:r>
              <a:rPr lang="en-US" sz="2400" dirty="0" err="1">
                <a:effectLst/>
              </a:rPr>
              <a:t>Saivites</a:t>
            </a:r>
            <a:r>
              <a:rPr lang="en-US" sz="2400" dirty="0">
                <a:effectLst/>
              </a:rPr>
              <a:t>, God is Siva. For </a:t>
            </a:r>
            <a:r>
              <a:rPr lang="en-US" sz="2400" dirty="0" err="1">
                <a:effectLst/>
              </a:rPr>
              <a:t>Shaktas</a:t>
            </a:r>
            <a:r>
              <a:rPr lang="en-US" sz="2400" dirty="0">
                <a:effectLst/>
              </a:rPr>
              <a:t>, Goddess Shakti is supreme. For </a:t>
            </a:r>
            <a:r>
              <a:rPr lang="en-US" sz="2400" dirty="0" err="1">
                <a:effectLst/>
              </a:rPr>
              <a:t>Vaishnavites</a:t>
            </a:r>
            <a:r>
              <a:rPr lang="en-US" sz="2400" dirty="0">
                <a:effectLst/>
              </a:rPr>
              <a:t>, Lord Vishnu is God. For </a:t>
            </a:r>
            <a:r>
              <a:rPr lang="en-US" sz="2400" dirty="0" err="1">
                <a:effectLst/>
              </a:rPr>
              <a:t>Smartas</a:t>
            </a:r>
            <a:r>
              <a:rPr lang="en-US" sz="2400" dirty="0">
                <a:effectLst/>
              </a:rPr>
              <a:t>--who see all Deities as reflections of the One God--the choice of Deity is left to the devotee. This liberal </a:t>
            </a:r>
            <a:r>
              <a:rPr lang="en-US" sz="2400" dirty="0" err="1">
                <a:effectLst/>
              </a:rPr>
              <a:t>Smarta</a:t>
            </a:r>
            <a:r>
              <a:rPr lang="en-US" sz="2400" dirty="0">
                <a:effectLst/>
              </a:rPr>
              <a:t> perspective is well known, but it is not the prevailing Hindu view. Due to this diversity, Hindus are profoundly tolerant of other religions, respecting the fact that each has its own pathway to the one God. </a:t>
            </a:r>
            <a:endParaRPr lang="en-US" sz="2400" dirty="0"/>
          </a:p>
        </p:txBody>
      </p:sp>
    </p:spTree>
    <p:extLst>
      <p:ext uri="{BB962C8B-B14F-4D97-AF65-F5344CB8AC3E}">
        <p14:creationId xmlns:p14="http://schemas.microsoft.com/office/powerpoint/2010/main" val="228339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C00000"/>
                </a:solidFill>
                <a:effectLst/>
              </a:rPr>
              <a:t>Do Hindus believe in reincarnation?</a:t>
            </a:r>
            <a:endParaRPr lang="en-US" dirty="0">
              <a:solidFill>
                <a:srgbClr val="C00000"/>
              </a:solidFill>
            </a:endParaRPr>
          </a:p>
        </p:txBody>
      </p:sp>
      <p:sp>
        <p:nvSpPr>
          <p:cNvPr id="3" name="Content Placeholder 2"/>
          <p:cNvSpPr>
            <a:spLocks noGrp="1"/>
          </p:cNvSpPr>
          <p:nvPr>
            <p:ph idx="1"/>
          </p:nvPr>
        </p:nvSpPr>
        <p:spPr>
          <a:xfrm>
            <a:off x="838200" y="1325563"/>
            <a:ext cx="10515600" cy="4851400"/>
          </a:xfrm>
        </p:spPr>
        <p:txBody>
          <a:bodyPr/>
          <a:lstStyle/>
          <a:p>
            <a:pPr marL="0" indent="0">
              <a:buNone/>
            </a:pPr>
            <a:r>
              <a:rPr lang="en-US" b="1" dirty="0">
                <a:effectLst/>
              </a:rPr>
              <a:t>Yes, we believe the soul is immortal and takes birth time and time again. Through this process, we have experiences, learn lessons and evolve spiritually. Finally we graduate from physical birth.</a:t>
            </a:r>
          </a:p>
          <a:p>
            <a:pPr marL="0" indent="0">
              <a:buNone/>
            </a:pPr>
            <a:endParaRPr lang="en-US" sz="2400" dirty="0">
              <a:effectLst/>
            </a:endParaRPr>
          </a:p>
          <a:p>
            <a:pPr marL="0" indent="0">
              <a:buNone/>
            </a:pPr>
            <a:r>
              <a:rPr lang="en-US" sz="2400" dirty="0" err="1">
                <a:effectLst/>
              </a:rPr>
              <a:t>Carnate</a:t>
            </a:r>
            <a:r>
              <a:rPr lang="en-US" sz="2400" dirty="0">
                <a:effectLst/>
              </a:rPr>
              <a:t> means "of flesh, " and reincarnate means to "reenter the flesh." Yes, Hindus believe in reincarnation. Hinduism believes that the soul is immortal, that it never dies, but inhabits one body after another on the Earth during its evolutionary journey. Like the caterpillar's transformation into a butterfly, physical death is a most natural transition for the soul, which survives and, guided by karma, continues its long pilgrimage until it is one with God.</a:t>
            </a:r>
            <a:endParaRPr lang="en-US" sz="2400" dirty="0"/>
          </a:p>
        </p:txBody>
      </p:sp>
    </p:spTree>
    <p:extLst>
      <p:ext uri="{BB962C8B-B14F-4D97-AF65-F5344CB8AC3E}">
        <p14:creationId xmlns:p14="http://schemas.microsoft.com/office/powerpoint/2010/main" val="1542476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C00000"/>
                </a:solidFill>
                <a:effectLst/>
              </a:rPr>
              <a:t>What is Karma? </a:t>
            </a:r>
            <a:endParaRPr lang="en-US" dirty="0">
              <a:solidFill>
                <a:srgbClr val="C00000"/>
              </a:solidFill>
            </a:endParaRPr>
          </a:p>
        </p:txBody>
      </p:sp>
      <p:sp>
        <p:nvSpPr>
          <p:cNvPr id="3" name="Content Placeholder 2"/>
          <p:cNvSpPr>
            <a:spLocks noGrp="1"/>
          </p:cNvSpPr>
          <p:nvPr>
            <p:ph idx="1"/>
          </p:nvPr>
        </p:nvSpPr>
        <p:spPr>
          <a:xfrm>
            <a:off x="838200" y="1325563"/>
            <a:ext cx="10515600" cy="5199928"/>
          </a:xfrm>
        </p:spPr>
        <p:txBody>
          <a:bodyPr/>
          <a:lstStyle/>
          <a:p>
            <a:pPr marL="0" indent="0">
              <a:buNone/>
            </a:pPr>
            <a:r>
              <a:rPr lang="en-US" b="1" dirty="0">
                <a:effectLst/>
              </a:rPr>
              <a:t>Karma is the universal principle of cause and effect. Our actions, both good and bad, come back to us in the future, helping us to learn from life's lessons and become better people.</a:t>
            </a:r>
          </a:p>
          <a:p>
            <a:pPr marL="0" indent="0">
              <a:buNone/>
            </a:pPr>
            <a:endParaRPr lang="en-US" sz="2400" dirty="0">
              <a:effectLst/>
            </a:endParaRPr>
          </a:p>
          <a:p>
            <a:pPr marL="0" indent="0">
              <a:buNone/>
            </a:pPr>
            <a:r>
              <a:rPr lang="en-US" sz="2400" dirty="0">
                <a:effectLst/>
              </a:rPr>
              <a:t>Just as God created gravity to bring order to the physical world, He created karma as a divine system of justice that is self-governing and infinitely fair. It automatically creates the appropriate future experience in response to the current action. </a:t>
            </a:r>
            <a:r>
              <a:rPr lang="en-US" sz="2400" b="1" dirty="0">
                <a:effectLst/>
              </a:rPr>
              <a:t>Karma simply means "action " or "cause and effect." </a:t>
            </a:r>
            <a:r>
              <a:rPr lang="en-US" sz="2400" dirty="0">
                <a:effectLst/>
              </a:rPr>
              <a:t>When something happens to us that is apparently unfortunate or unjust, it is not God punishing us. It is the result of our own past actions. The Vedas, </a:t>
            </a:r>
            <a:r>
              <a:rPr lang="en-US" sz="2400" b="1" dirty="0">
                <a:effectLst/>
              </a:rPr>
              <a:t>Hinduism's revealed scripture, tell us if we sow goodness, we will reap goodness; if we sow evil, we will reap evil. Thus we create our own destiny through thought and action. </a:t>
            </a:r>
            <a:endParaRPr lang="en-US" sz="2400" b="1" dirty="0"/>
          </a:p>
        </p:txBody>
      </p:sp>
    </p:spTree>
    <p:extLst>
      <p:ext uri="{BB962C8B-B14F-4D97-AF65-F5344CB8AC3E}">
        <p14:creationId xmlns:p14="http://schemas.microsoft.com/office/powerpoint/2010/main" val="349363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C00000"/>
                </a:solidFill>
                <a:effectLst/>
              </a:rPr>
              <a:t>Why Do Hindus worship the cow?</a:t>
            </a:r>
            <a:endParaRPr lang="en-US" dirty="0">
              <a:solidFill>
                <a:srgbClr val="C00000"/>
              </a:solidFill>
            </a:endParaRPr>
          </a:p>
        </p:txBody>
      </p:sp>
      <p:sp>
        <p:nvSpPr>
          <p:cNvPr id="3" name="Content Placeholder 2"/>
          <p:cNvSpPr>
            <a:spLocks noGrp="1"/>
          </p:cNvSpPr>
          <p:nvPr>
            <p:ph idx="1"/>
          </p:nvPr>
        </p:nvSpPr>
        <p:spPr>
          <a:xfrm>
            <a:off x="838200" y="1468582"/>
            <a:ext cx="10515600" cy="4708381"/>
          </a:xfrm>
        </p:spPr>
        <p:txBody>
          <a:bodyPr>
            <a:normAutofit fontScale="92500" lnSpcReduction="20000"/>
          </a:bodyPr>
          <a:lstStyle/>
          <a:p>
            <a:pPr marL="0" indent="0">
              <a:buNone/>
            </a:pPr>
            <a:r>
              <a:rPr lang="en-US" sz="3000" b="1" dirty="0">
                <a:effectLst/>
              </a:rPr>
              <a:t>Hindus don't worship cows. We respect, honor and adore the cow. By honoring this gentle animal, who gives more than she takes, we honor all creatures.</a:t>
            </a:r>
          </a:p>
          <a:p>
            <a:pPr marL="0" indent="0">
              <a:buNone/>
            </a:pPr>
            <a:endParaRPr lang="en-US" dirty="0">
              <a:effectLst/>
            </a:endParaRPr>
          </a:p>
          <a:p>
            <a:pPr marL="0" indent="0">
              <a:buNone/>
            </a:pPr>
            <a:r>
              <a:rPr lang="en-US" dirty="0">
                <a:effectLst/>
              </a:rPr>
              <a:t>Hindus regard all living creatures as sacred --mammals, fishes, birds and more. We acknowledge this reverence for life in our special affection for the cow. To the Hindu, the cow symbolizes all other creatures. </a:t>
            </a:r>
            <a:r>
              <a:rPr lang="en-US" b="1" dirty="0">
                <a:effectLst/>
              </a:rPr>
              <a:t>The cow is a symbol of the Earth, the nourisher, the ever-giving, undemanding provider. The cow represents life and the sustenance of life. The cow is so generous, taking nothing but water, grass and grain. It gives and gives and gives of its milk, as does the liberated soul give of his spiritual knowledge. </a:t>
            </a:r>
            <a:r>
              <a:rPr lang="en-US" dirty="0">
                <a:effectLst/>
              </a:rPr>
              <a:t>The cow is so vital to life, the virtual sustainer of life, for many humans. The cow is a symbol of grace and abundance. Veneration of the cow instills in Hindus the virtues of gentleness, receptivity and connectedness with nature.</a:t>
            </a:r>
            <a:endParaRPr lang="en-US" dirty="0"/>
          </a:p>
        </p:txBody>
      </p:sp>
    </p:spTree>
    <p:extLst>
      <p:ext uri="{BB962C8B-B14F-4D97-AF65-F5344CB8AC3E}">
        <p14:creationId xmlns:p14="http://schemas.microsoft.com/office/powerpoint/2010/main" val="4140688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C00000"/>
                </a:solidFill>
                <a:effectLst/>
              </a:rPr>
              <a:t>Are Hindus idol worshipers? </a:t>
            </a:r>
            <a:endParaRPr lang="en-US" dirty="0">
              <a:solidFill>
                <a:srgbClr val="C00000"/>
              </a:solidFill>
            </a:endParaRPr>
          </a:p>
        </p:txBody>
      </p:sp>
      <p:sp>
        <p:nvSpPr>
          <p:cNvPr id="3" name="Content Placeholder 2"/>
          <p:cNvSpPr>
            <a:spLocks noGrp="1"/>
          </p:cNvSpPr>
          <p:nvPr>
            <p:ph idx="1"/>
          </p:nvPr>
        </p:nvSpPr>
        <p:spPr>
          <a:xfrm>
            <a:off x="838200" y="1205344"/>
            <a:ext cx="10515600" cy="5444837"/>
          </a:xfrm>
        </p:spPr>
        <p:txBody>
          <a:bodyPr>
            <a:normAutofit fontScale="85000" lnSpcReduction="20000"/>
          </a:bodyPr>
          <a:lstStyle/>
          <a:p>
            <a:pPr marL="0" indent="0">
              <a:buNone/>
            </a:pPr>
            <a:r>
              <a:rPr lang="en-US" sz="3300" b="1" dirty="0">
                <a:effectLst/>
              </a:rPr>
              <a:t>Hindus do not worship a stone or metal "idol " as God. We worship God through the image. We invoke the presence of God from the higher, unseen worlds, into the image so that we can commune with Him and receive His blessings. </a:t>
            </a:r>
          </a:p>
          <a:p>
            <a:pPr marL="0" indent="0">
              <a:buNone/>
            </a:pPr>
            <a:endParaRPr lang="en-US" dirty="0">
              <a:effectLst/>
            </a:endParaRPr>
          </a:p>
          <a:p>
            <a:pPr marL="0" indent="0">
              <a:buNone/>
            </a:pPr>
            <a:r>
              <a:rPr lang="en-US" dirty="0">
                <a:effectLst/>
              </a:rPr>
              <a:t>The stone or metal deity images in Hindu temples and shrines are not mere symbols of the Gods. They are the form through which their love, power and blessings flood forth into this world. We may liken this mystery to our ability to communicate with others through the telephone. We do not talk to the telephone; rather we use it as a means of communication with another person. Without the telephone, we could not converse across long distances; and without the sanctified icon in the temple, we cannot easily commune with the Deity. </a:t>
            </a:r>
          </a:p>
          <a:p>
            <a:pPr marL="0" indent="0">
              <a:buNone/>
            </a:pPr>
            <a:r>
              <a:rPr lang="en-US" dirty="0">
                <a:effectLst/>
              </a:rPr>
              <a:t>Another way to explain icon worship is to acknowledge that Hindus believe God is everywhere, in all things, whether stone, wood, creatures or people. So, it is not surprising that they feel comfortable worshiping the Divine in His material manifestation. The Hindu can see God in stone and water, fire, air and ether, and inside his own soul. Indeed, there are Hindu temples which have in the sanctum sanctorum no image at all but a </a:t>
            </a:r>
            <a:r>
              <a:rPr lang="en-US" dirty="0" err="1">
                <a:effectLst/>
              </a:rPr>
              <a:t>yantra</a:t>
            </a:r>
            <a:r>
              <a:rPr lang="en-US" dirty="0">
                <a:effectLst/>
              </a:rPr>
              <a:t>, a symbolic or mystic diagram. </a:t>
            </a:r>
            <a:endParaRPr lang="en-US" dirty="0"/>
          </a:p>
        </p:txBody>
      </p:sp>
    </p:spTree>
    <p:extLst>
      <p:ext uri="{BB962C8B-B14F-4D97-AF65-F5344CB8AC3E}">
        <p14:creationId xmlns:p14="http://schemas.microsoft.com/office/powerpoint/2010/main" val="1486447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1889"/>
            <a:ext cx="10515600" cy="1325563"/>
          </a:xfrm>
        </p:spPr>
        <p:txBody>
          <a:bodyPr/>
          <a:lstStyle/>
          <a:p>
            <a:r>
              <a:rPr lang="en-US" b="1" dirty="0">
                <a:solidFill>
                  <a:srgbClr val="C00000"/>
                </a:solidFill>
                <a:effectLst/>
              </a:rPr>
              <a:t>Why do many Hindus wear a dot near the middle of their forehead?</a:t>
            </a:r>
            <a:endParaRPr lang="en-US" dirty="0">
              <a:solidFill>
                <a:srgbClr val="C00000"/>
              </a:solidFill>
            </a:endParaRPr>
          </a:p>
        </p:txBody>
      </p:sp>
      <p:sp>
        <p:nvSpPr>
          <p:cNvPr id="3" name="Content Placeholder 2"/>
          <p:cNvSpPr>
            <a:spLocks noGrp="1"/>
          </p:cNvSpPr>
          <p:nvPr>
            <p:ph idx="1"/>
          </p:nvPr>
        </p:nvSpPr>
        <p:spPr>
          <a:xfrm>
            <a:off x="304800" y="1537855"/>
            <a:ext cx="11049000" cy="4639108"/>
          </a:xfrm>
        </p:spPr>
        <p:txBody>
          <a:bodyPr>
            <a:normAutofit fontScale="92500" lnSpcReduction="10000"/>
          </a:bodyPr>
          <a:lstStyle/>
          <a:p>
            <a:pPr marL="0" indent="0">
              <a:buNone/>
            </a:pPr>
            <a:r>
              <a:rPr lang="en-US" sz="3000" b="1" dirty="0">
                <a:effectLst/>
              </a:rPr>
              <a:t>The dot worn on the forehead is a religious symbol. It represents divine sight and shows that one is a Hindu. For women, it is also a beauty mark.</a:t>
            </a:r>
          </a:p>
          <a:p>
            <a:pPr marL="0" indent="0">
              <a:buNone/>
            </a:pPr>
            <a:endParaRPr lang="en-US" sz="3000" b="1" dirty="0"/>
          </a:p>
          <a:p>
            <a:pPr marL="0" indent="0">
              <a:buNone/>
            </a:pPr>
            <a:r>
              <a:rPr lang="en-US" dirty="0">
                <a:effectLst/>
              </a:rPr>
              <a:t>The dot worn between the eyes or in the middle of the forehead is a sign that one is a Hindu. It is called the </a:t>
            </a:r>
            <a:r>
              <a:rPr lang="en-US" dirty="0" err="1">
                <a:effectLst/>
              </a:rPr>
              <a:t>bindi</a:t>
            </a:r>
            <a:r>
              <a:rPr lang="en-US" dirty="0">
                <a:effectLst/>
              </a:rPr>
              <a:t> in the Hindi language, </a:t>
            </a:r>
            <a:r>
              <a:rPr lang="en-US" dirty="0" err="1">
                <a:effectLst/>
              </a:rPr>
              <a:t>bindu</a:t>
            </a:r>
            <a:r>
              <a:rPr lang="en-US" dirty="0">
                <a:effectLst/>
              </a:rPr>
              <a:t> in Sanskrit. </a:t>
            </a:r>
          </a:p>
          <a:p>
            <a:pPr marL="0" indent="0">
              <a:buNone/>
            </a:pPr>
            <a:r>
              <a:rPr lang="en-US" dirty="0">
                <a:effectLst/>
              </a:rPr>
              <a:t>The dot has a mystical meaning. It represents the third eye of spiritual sight, which sees things the physical eyes cannot see. Hindus seek to awaken their inner sight through yoga. The forehead dot is a reminder to use and cultivate this spiritual vision to perceive and better understand life's inner workings --to see things not just physically, but with the "mind's eye " as well. The </a:t>
            </a:r>
            <a:r>
              <a:rPr lang="en-US" dirty="0" err="1">
                <a:effectLst/>
              </a:rPr>
              <a:t>bindi</a:t>
            </a:r>
            <a:r>
              <a:rPr lang="en-US" dirty="0">
                <a:effectLst/>
              </a:rPr>
              <a:t> is made of red powder (called </a:t>
            </a:r>
            <a:r>
              <a:rPr lang="en-US" dirty="0" err="1">
                <a:effectLst/>
              </a:rPr>
              <a:t>sindur</a:t>
            </a:r>
            <a:r>
              <a:rPr lang="en-US" dirty="0">
                <a:effectLst/>
              </a:rPr>
              <a:t>, traditionally made from powdered turmeric and fresh lime juice), </a:t>
            </a:r>
            <a:r>
              <a:rPr lang="en-US" dirty="0" err="1">
                <a:effectLst/>
              </a:rPr>
              <a:t>sandalpaste</a:t>
            </a:r>
            <a:r>
              <a:rPr lang="en-US" dirty="0">
                <a:effectLst/>
              </a:rPr>
              <a:t> or cosmetics. </a:t>
            </a:r>
            <a:endParaRPr lang="en-US" b="1" dirty="0">
              <a:effectLst/>
            </a:endParaRPr>
          </a:p>
          <a:p>
            <a:pPr marL="0" indent="0">
              <a:buNone/>
            </a:pPr>
            <a:endParaRPr lang="en-US" dirty="0"/>
          </a:p>
        </p:txBody>
      </p:sp>
    </p:spTree>
    <p:extLst>
      <p:ext uri="{BB962C8B-B14F-4D97-AF65-F5344CB8AC3E}">
        <p14:creationId xmlns:p14="http://schemas.microsoft.com/office/powerpoint/2010/main" val="3802742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C00000"/>
                </a:solidFill>
                <a:effectLst/>
              </a:rPr>
              <a:t>Are Hindus forbidden to eat meat? </a:t>
            </a:r>
            <a:endParaRPr lang="en-US" dirty="0">
              <a:solidFill>
                <a:srgbClr val="C00000"/>
              </a:solidFill>
            </a:endParaRPr>
          </a:p>
        </p:txBody>
      </p:sp>
      <p:sp>
        <p:nvSpPr>
          <p:cNvPr id="3" name="Content Placeholder 2"/>
          <p:cNvSpPr>
            <a:spLocks noGrp="1"/>
          </p:cNvSpPr>
          <p:nvPr>
            <p:ph idx="1"/>
          </p:nvPr>
        </p:nvSpPr>
        <p:spPr>
          <a:xfrm>
            <a:off x="838200" y="1579418"/>
            <a:ext cx="10515600" cy="4597545"/>
          </a:xfrm>
        </p:spPr>
        <p:txBody>
          <a:bodyPr>
            <a:normAutofit lnSpcReduction="10000"/>
          </a:bodyPr>
          <a:lstStyle/>
          <a:p>
            <a:pPr marL="0" indent="0">
              <a:buNone/>
            </a:pPr>
            <a:r>
              <a:rPr lang="en-US" b="1" dirty="0">
                <a:effectLst/>
              </a:rPr>
              <a:t>Hindus teach vegetarianism as a way to live with a minimum of hurt to other beings. But in today's world not all Hindus are vegetarians.</a:t>
            </a:r>
          </a:p>
          <a:p>
            <a:pPr marL="0" indent="0">
              <a:buNone/>
            </a:pPr>
            <a:endParaRPr lang="en-US" b="1" dirty="0"/>
          </a:p>
          <a:p>
            <a:pPr marL="0" indent="0">
              <a:buNone/>
            </a:pPr>
            <a:r>
              <a:rPr lang="en-US" dirty="0">
                <a:effectLst/>
              </a:rPr>
              <a:t>Our religion does not lay down rigid "do's and don'ts." There are no commandments. Hinduism gives us the wisdom to make up our own mind on what we put in our body, for it is the only one we have --in this life, at least. Priests and religious leaders are definitely vegetarian, so as to maintain a high level of purity and spiritual consciousness to fulfill their responsibilities, and to awaken the refined areas of their nature. Soldiers and law-enforcement officers are generally not vegetarians, because they have to keep alive their aggressive forces in order to perform their work. </a:t>
            </a:r>
            <a:endParaRPr lang="en-US" dirty="0"/>
          </a:p>
        </p:txBody>
      </p:sp>
    </p:spTree>
    <p:extLst>
      <p:ext uri="{BB962C8B-B14F-4D97-AF65-F5344CB8AC3E}">
        <p14:creationId xmlns:p14="http://schemas.microsoft.com/office/powerpoint/2010/main" val="4150050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1889"/>
            <a:ext cx="10515600" cy="1325563"/>
          </a:xfrm>
        </p:spPr>
        <p:txBody>
          <a:bodyPr/>
          <a:lstStyle/>
          <a:p>
            <a:r>
              <a:rPr lang="en-US" b="1" dirty="0">
                <a:solidFill>
                  <a:srgbClr val="C00000"/>
                </a:solidFill>
                <a:effectLst/>
              </a:rPr>
              <a:t>Do Hindus have a Bible?</a:t>
            </a:r>
            <a:endParaRPr lang="en-US" dirty="0">
              <a:solidFill>
                <a:srgbClr val="C00000"/>
              </a:solidFill>
            </a:endParaRPr>
          </a:p>
        </p:txBody>
      </p:sp>
      <p:sp>
        <p:nvSpPr>
          <p:cNvPr id="3" name="Content Placeholder 2"/>
          <p:cNvSpPr>
            <a:spLocks noGrp="1"/>
          </p:cNvSpPr>
          <p:nvPr>
            <p:ph idx="1"/>
          </p:nvPr>
        </p:nvSpPr>
        <p:spPr>
          <a:xfrm>
            <a:off x="838200" y="1274618"/>
            <a:ext cx="10515600" cy="4902345"/>
          </a:xfrm>
        </p:spPr>
        <p:txBody>
          <a:bodyPr>
            <a:normAutofit fontScale="92500" lnSpcReduction="20000"/>
          </a:bodyPr>
          <a:lstStyle/>
          <a:p>
            <a:pPr marL="0" indent="0">
              <a:buNone/>
            </a:pPr>
            <a:r>
              <a:rPr lang="en-US" sz="3000" b="1" dirty="0">
                <a:effectLst/>
              </a:rPr>
              <a:t>Our "Bible " is called the Veda. The Veda, which means "wisdom, " is comprised of four ancient and holy scriptures which all Hindus revere as the revealed word of God.</a:t>
            </a:r>
          </a:p>
          <a:p>
            <a:pPr marL="0" indent="0">
              <a:buNone/>
            </a:pPr>
            <a:endParaRPr lang="en-US" sz="3000" b="1" dirty="0">
              <a:effectLst/>
            </a:endParaRPr>
          </a:p>
          <a:p>
            <a:pPr marL="0" indent="0">
              <a:buNone/>
            </a:pPr>
            <a:r>
              <a:rPr lang="en-US" dirty="0">
                <a:effectLst/>
              </a:rPr>
              <a:t>Like the Taoist Tao </a:t>
            </a:r>
            <a:r>
              <a:rPr lang="en-US" dirty="0" err="1">
                <a:effectLst/>
              </a:rPr>
              <a:t>Te</a:t>
            </a:r>
            <a:r>
              <a:rPr lang="en-US" dirty="0">
                <a:effectLst/>
              </a:rPr>
              <a:t> Ching, the Buddhist </a:t>
            </a:r>
            <a:r>
              <a:rPr lang="en-US" dirty="0" err="1">
                <a:effectLst/>
              </a:rPr>
              <a:t>Dhammapada</a:t>
            </a:r>
            <a:r>
              <a:rPr lang="en-US" dirty="0">
                <a:effectLst/>
              </a:rPr>
              <a:t>, the Sikh </a:t>
            </a:r>
            <a:r>
              <a:rPr lang="en-US" dirty="0" err="1">
                <a:effectLst/>
              </a:rPr>
              <a:t>Adi</a:t>
            </a:r>
            <a:r>
              <a:rPr lang="en-US" dirty="0">
                <a:effectLst/>
              </a:rPr>
              <a:t> </a:t>
            </a:r>
            <a:r>
              <a:rPr lang="en-US" dirty="0" err="1">
                <a:effectLst/>
              </a:rPr>
              <a:t>Granth</a:t>
            </a:r>
            <a:r>
              <a:rPr lang="en-US" dirty="0">
                <a:effectLst/>
              </a:rPr>
              <a:t>, the Jewish Torah, the Christian Bible and the Muslim Koran --the Veda is the Hindu holy book. The four books of the Vedas --Rig, </a:t>
            </a:r>
            <a:r>
              <a:rPr lang="en-US" dirty="0" err="1">
                <a:effectLst/>
              </a:rPr>
              <a:t>Yajur</a:t>
            </a:r>
            <a:r>
              <a:rPr lang="en-US" dirty="0">
                <a:effectLst/>
              </a:rPr>
              <a:t>, </a:t>
            </a:r>
            <a:r>
              <a:rPr lang="en-US" dirty="0" err="1">
                <a:effectLst/>
              </a:rPr>
              <a:t>Sama</a:t>
            </a:r>
            <a:r>
              <a:rPr lang="en-US" dirty="0">
                <a:effectLst/>
              </a:rPr>
              <a:t> and </a:t>
            </a:r>
            <a:r>
              <a:rPr lang="en-US" dirty="0" err="1">
                <a:effectLst/>
              </a:rPr>
              <a:t>Atharva</a:t>
            </a:r>
            <a:r>
              <a:rPr lang="en-US" dirty="0">
                <a:effectLst/>
              </a:rPr>
              <a:t> --include over 100,000 verses. The knowledge imparted by the Vedas ranges from earthy devotion to high philosophy. Their words and wisdom permeate Hindu thought, ritual and meditation. The Vedas are the ultimate scriptural authority for Hindus. Their oldest portions are said by some to date back as far as 6,000 </a:t>
            </a:r>
            <a:r>
              <a:rPr lang="en-US" dirty="0" err="1">
                <a:effectLst/>
              </a:rPr>
              <a:t>bce</a:t>
            </a:r>
            <a:r>
              <a:rPr lang="en-US" dirty="0">
                <a:effectLst/>
              </a:rPr>
              <a:t>, orally transmitted for most of history and written down in Sanskrit in the last few millennia, making them the world's longest and most ancient scripture. The Vedas open a rare window into ancient Indian society, proclaiming life's sacredness and the way to oneness with God.</a:t>
            </a:r>
            <a:endParaRPr lang="en-US" dirty="0"/>
          </a:p>
        </p:txBody>
      </p:sp>
    </p:spTree>
    <p:extLst>
      <p:ext uri="{BB962C8B-B14F-4D97-AF65-F5344CB8AC3E}">
        <p14:creationId xmlns:p14="http://schemas.microsoft.com/office/powerpoint/2010/main" val="2306263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1642</Words>
  <Application>Microsoft Office PowerPoint</Application>
  <PresentationFormat>Widescreen</PresentationFormat>
  <Paragraphs>42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Hinduism</vt:lpstr>
      <vt:lpstr>Why does Hinduism have so many Gods?</vt:lpstr>
      <vt:lpstr>Do Hindus believe in reincarnation?</vt:lpstr>
      <vt:lpstr>What is Karma? </vt:lpstr>
      <vt:lpstr>Why Do Hindus worship the cow?</vt:lpstr>
      <vt:lpstr>Are Hindus idol worshipers? </vt:lpstr>
      <vt:lpstr>Why do many Hindus wear a dot near the middle of their forehead?</vt:lpstr>
      <vt:lpstr>Are Hindus forbidden to eat meat? </vt:lpstr>
      <vt:lpstr>Do Hindus have a Bible?</vt:lpstr>
      <vt:lpstr>Are the Gods of Hinduism really married?</vt:lpstr>
      <vt:lpstr>What about caste and untouchability?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Hinduism</dc:title>
  <dc:creator>Sudha Vippagunta</dc:creator>
  <cp:lastModifiedBy>Sudha Vippagunta</cp:lastModifiedBy>
  <cp:revision>13</cp:revision>
  <dcterms:created xsi:type="dcterms:W3CDTF">2017-04-16T11:01:43Z</dcterms:created>
  <dcterms:modified xsi:type="dcterms:W3CDTF">2017-04-16T11:29:36Z</dcterms:modified>
</cp:coreProperties>
</file>